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00"/>
    <a:srgbClr val="99FF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5" autoAdjust="0"/>
  </p:normalViewPr>
  <p:slideViewPr>
    <p:cSldViewPr>
      <p:cViewPr varScale="1">
        <p:scale>
          <a:sx n="99" d="100"/>
          <a:sy n="99" d="100"/>
        </p:scale>
        <p:origin x="32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>
              <a:gd name="T0" fmla="*/ 1488 w 5760"/>
              <a:gd name="T1" fmla="*/ 0 h 4320"/>
              <a:gd name="T2" fmla="*/ 564 w 5760"/>
              <a:gd name="T3" fmla="*/ 617 h 4320"/>
              <a:gd name="T4" fmla="*/ 0 w 5760"/>
              <a:gd name="T5" fmla="*/ 1734 h 4320"/>
              <a:gd name="T6" fmla="*/ 0 w 5760"/>
              <a:gd name="T7" fmla="*/ 4320 h 4320"/>
              <a:gd name="T8" fmla="*/ 5760 w 5760"/>
              <a:gd name="T9" fmla="*/ 4320 h 4320"/>
              <a:gd name="T10" fmla="*/ 5760 w 5760"/>
              <a:gd name="T11" fmla="*/ 0 h 4320"/>
              <a:gd name="T12" fmla="*/ 1488 w 5760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grpSp>
        <p:nvGrpSpPr>
          <p:cNvPr id="5" name="Group 46"/>
          <p:cNvGrpSpPr>
            <a:grpSpLocks/>
          </p:cNvGrpSpPr>
          <p:nvPr userDrawn="1"/>
        </p:nvGrpSpPr>
        <p:grpSpPr bwMode="auto">
          <a:xfrm rot="10800000">
            <a:off x="0" y="3657600"/>
            <a:ext cx="9144000" cy="3200400"/>
            <a:chOff x="0" y="0"/>
            <a:chExt cx="5760" cy="2016"/>
          </a:xfrm>
        </p:grpSpPr>
        <p:pic>
          <p:nvPicPr>
            <p:cNvPr id="6" name="Picture 47" descr="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8" descr="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0" descr="12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water_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fire14"/>
          <p:cNvPicPr>
            <a:picLocks noChangeAspect="1" noChangeArrowheads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1" descr="B_Fly26"/>
          <p:cNvPicPr>
            <a:picLocks noChangeAspect="1" noChangeArrowheads="1" noCrop="1"/>
          </p:cNvPicPr>
          <p:nvPr userDrawn="1"/>
        </p:nvPicPr>
        <p:blipFill>
          <a:blip r:embed="rId7">
            <a:lum bright="-12000" contrast="-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263"/>
            <a:ext cx="990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B_Fly26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3" descr="bupestrid beetle 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259513"/>
            <a:ext cx="838200" cy="322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5" descr="WB01292_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5400"/>
            <a:ext cx="400050" cy="4000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" name="Rectangle 4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5" name="Rectangle 4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6" name="Rectangle 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" name="Rectangle 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2A7D7-C370-48DF-BAA7-CCB67B077F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58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7EA89-2112-433F-8164-05C52A01BD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419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EE8A4-1B34-4420-9BAB-CABB2DAB78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191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AA229-6F96-4DC1-B52D-8AA7790433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71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45454-71F9-403E-9530-C19AACA509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51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654FF-8C03-498C-843A-34290C7049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196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42753-6810-4635-8396-6183BB4DE7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073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2FE9-21CB-4D71-8CC0-FFFC4A8799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398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A6B1B-D5FE-4485-BD2D-20FE39BB36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578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57E7B-2EF2-438A-86C0-380698D995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100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4728-5B1F-447C-9A01-DD76A2317D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90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>
              <a:gd name="T0" fmla="*/ 1488 w 5760"/>
              <a:gd name="T1" fmla="*/ 0 h 4320"/>
              <a:gd name="T2" fmla="*/ 564 w 5760"/>
              <a:gd name="T3" fmla="*/ 617 h 4320"/>
              <a:gd name="T4" fmla="*/ 0 w 5760"/>
              <a:gd name="T5" fmla="*/ 1734 h 4320"/>
              <a:gd name="T6" fmla="*/ 0 w 5760"/>
              <a:gd name="T7" fmla="*/ 4320 h 4320"/>
              <a:gd name="T8" fmla="*/ 5760 w 5760"/>
              <a:gd name="T9" fmla="*/ 4320 h 4320"/>
              <a:gd name="T10" fmla="*/ 5760 w 5760"/>
              <a:gd name="T11" fmla="*/ 0 h 4320"/>
              <a:gd name="T12" fmla="*/ 1488 w 5760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027" name="Picture 10" descr="12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1" descr="water_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15D9108-E16C-4D31-85AC-0D91E9B6D7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gray">
          <a:xfrm rot="10800000">
            <a:off x="0" y="6629400"/>
            <a:ext cx="9144000" cy="228600"/>
          </a:xfrm>
          <a:custGeom>
            <a:avLst/>
            <a:gdLst>
              <a:gd name="T0" fmla="*/ 2147483646 w 5767"/>
              <a:gd name="T1" fmla="*/ 1602888771 h 2730"/>
              <a:gd name="T2" fmla="*/ 2147483646 w 5767"/>
              <a:gd name="T3" fmla="*/ 1600539802 h 2730"/>
              <a:gd name="T4" fmla="*/ 2147483646 w 5767"/>
              <a:gd name="T5" fmla="*/ 1544172233 h 2730"/>
              <a:gd name="T6" fmla="*/ 2147483646 w 5767"/>
              <a:gd name="T7" fmla="*/ 1274093224 h 2730"/>
              <a:gd name="T8" fmla="*/ 2147483646 w 5767"/>
              <a:gd name="T9" fmla="*/ 1221245593 h 2730"/>
              <a:gd name="T10" fmla="*/ 2147483646 w 5767"/>
              <a:gd name="T11" fmla="*/ 1228881419 h 2730"/>
              <a:gd name="T12" fmla="*/ 2147483646 w 5767"/>
              <a:gd name="T13" fmla="*/ 0 h 2730"/>
              <a:gd name="T14" fmla="*/ 0 w 5767"/>
              <a:gd name="T15" fmla="*/ 589001 h 2730"/>
              <a:gd name="T16" fmla="*/ 2147483646 w 5767"/>
              <a:gd name="T17" fmla="*/ 1602888771 h 27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34" name="Picture 12" descr="butterfly 1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051">
            <a:off x="457200" y="304800"/>
            <a:ext cx="914400" cy="904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05600" y="4648200"/>
            <a:ext cx="2438400" cy="167640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ru-RU" altLang="ru-RU" sz="1800" b="1" smtClean="0">
                <a:solidFill>
                  <a:srgbClr val="FF0000"/>
                </a:solidFill>
                <a:latin typeface="Garamond" panose="02020404030301010803" pitchFamily="18" charset="0"/>
              </a:rPr>
              <a:t>Выполнила: воспитатель  высшей категории </a:t>
            </a:r>
          </a:p>
          <a:p>
            <a:pPr algn="l" eaLnBrk="1" hangingPunct="1">
              <a:spcBef>
                <a:spcPct val="0"/>
              </a:spcBef>
            </a:pPr>
            <a:r>
              <a:rPr lang="ru-RU" altLang="ru-RU" sz="1800" b="1" smtClean="0">
                <a:solidFill>
                  <a:srgbClr val="FF0000"/>
                </a:solidFill>
                <a:latin typeface="Garamond" panose="02020404030301010803" pitchFamily="18" charset="0"/>
              </a:rPr>
              <a:t>Кокарева Надежда Вячеславовна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524000" y="125104"/>
            <a:ext cx="670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cap="none" spc="300">
                <a:ln w="11430" cmpd="sng">
                  <a:noFill/>
                  <a:prstDash val="solid"/>
                  <a:miter lim="800000"/>
                </a:ln>
                <a:gradFill>
                  <a:gsLst>
                    <a:gs pos="53000">
                      <a:schemeClr val="accent3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16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>Муниципальное бюджетное </a:t>
            </a:r>
            <a:br>
              <a:rPr lang="ru-RU" sz="16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</a:br>
            <a:r>
              <a:rPr lang="ru-RU" sz="16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>дошкольное образовательное</a:t>
            </a:r>
            <a:br>
              <a:rPr lang="ru-RU" sz="16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</a:br>
            <a:r>
              <a:rPr lang="ru-RU" sz="16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> учреждение детский сад « Светлячок</a:t>
            </a:r>
            <a:r>
              <a:rPr lang="ru-RU" sz="1600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>»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600" spc="0" dirty="0" smtClean="0">
              <a:ln>
                <a:noFill/>
              </a:ln>
              <a:solidFill>
                <a:srgbClr val="002060"/>
              </a:solidFill>
              <a:effectLst/>
              <a:latin typeface="Garamond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  <a:t/>
            </a:r>
            <a:br>
              <a:rPr lang="ru-RU" sz="1600" spc="0" dirty="0">
                <a:ln>
                  <a:noFill/>
                </a:ln>
                <a:solidFill>
                  <a:srgbClr val="002060"/>
                </a:solidFill>
                <a:effectLst/>
                <a:latin typeface="Garamond" pitchFamily="18" charset="0"/>
              </a:rPr>
            </a:br>
            <a:endParaRPr lang="ru-RU" sz="1600" spc="0" dirty="0" smtClean="0">
              <a:ln>
                <a:noFill/>
              </a:ln>
              <a:solidFill>
                <a:srgbClr val="002060"/>
              </a:solidFill>
              <a:effectLst/>
              <a:latin typeface="Garamond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spc="0" dirty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  <a:t/>
            </a:r>
            <a:br>
              <a:rPr lang="ru-RU" sz="1600" spc="0" dirty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</a:br>
            <a:r>
              <a:rPr lang="ru-RU" sz="2800" spc="0" dirty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  <a:t>Использование мультимедийных технологий в системе экологической работы с детьми старшего дошкольного возраста.</a:t>
            </a:r>
            <a:br>
              <a:rPr lang="ru-RU" sz="2800" spc="0" dirty="0">
                <a:ln>
                  <a:noFill/>
                </a:ln>
                <a:solidFill>
                  <a:srgbClr val="C00000"/>
                </a:solidFill>
                <a:effectLst/>
                <a:latin typeface="Garamond" pitchFamily="18" charset="0"/>
              </a:rPr>
            </a:br>
            <a:endParaRPr lang="ru-RU" sz="2800" dirty="0">
              <a:gradFill>
                <a:gsLst>
                  <a:gs pos="53000">
                    <a:srgbClr val="A7EA52">
                      <a:lumMod val="50000"/>
                    </a:srgbClr>
                  </a:gs>
                  <a:gs pos="100000">
                    <a:sysClr val="windowText" lastClr="000000"/>
                  </a:gs>
                </a:gsLst>
                <a:lin ang="5400000"/>
              </a:gradFill>
              <a:effectLst>
                <a:glow rad="45500">
                  <a:srgbClr val="4E67C8">
                    <a:satMod val="220000"/>
                    <a:alpha val="35000"/>
                  </a:srgbClr>
                </a:glo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C00000"/>
                </a:solidFill>
                <a:latin typeface="Garamond" panose="02020404030301010803" pitchFamily="18" charset="0"/>
              </a:rPr>
              <a:t>Создание авторских мультимедийных презентаций</a:t>
            </a:r>
          </a:p>
        </p:txBody>
      </p:sp>
      <p:pic>
        <p:nvPicPr>
          <p:cNvPr id="1229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0"/>
          <a:stretch>
            <a:fillRect/>
          </a:stretch>
        </p:blipFill>
        <p:spPr bwMode="auto">
          <a:xfrm>
            <a:off x="4330700" y="3903663"/>
            <a:ext cx="39465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3"/>
          <a:stretch>
            <a:fillRect/>
          </a:stretch>
        </p:blipFill>
        <p:spPr bwMode="auto">
          <a:xfrm>
            <a:off x="263525" y="3903663"/>
            <a:ext cx="369887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722313"/>
            <a:ext cx="36576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722313"/>
            <a:ext cx="35972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21005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21005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749675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8383"/>
            <a:ext cx="3970956" cy="2978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2182"/>
            <a:ext cx="4031381" cy="302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22182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67" y="462280"/>
            <a:ext cx="40005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6" y="3571875"/>
            <a:ext cx="4495800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r="10526"/>
          <a:stretch/>
        </p:blipFill>
        <p:spPr>
          <a:xfrm>
            <a:off x="5467016" y="3429000"/>
            <a:ext cx="3505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77" y="1330546"/>
            <a:ext cx="2797939" cy="209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111\Desktop\отчет лето 2017\P1140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979" y="1416928"/>
            <a:ext cx="2873555" cy="215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081635" y="152400"/>
            <a:ext cx="549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Наблюдения в природе</a:t>
            </a:r>
            <a:endParaRPr lang="ru-RU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5" y="40523"/>
            <a:ext cx="3376515" cy="253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" y="3728305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02" y="39624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347" y="67819"/>
            <a:ext cx="3676207" cy="274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04" y="1923674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" y="112636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05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интер пашкевич\IMG_05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600200"/>
            <a:ext cx="3733800" cy="278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971">
            <a:off x="269282" y="3480067"/>
            <a:ext cx="4152900" cy="276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719">
            <a:off x="4614863" y="3284538"/>
            <a:ext cx="4037012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295400" y="685800"/>
            <a:ext cx="777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Дошкольный возраст – уникальный период развития личности ребенка. </a:t>
            </a:r>
            <a:r>
              <a:rPr lang="ru-RU" sz="1800" b="1" dirty="0">
                <a:solidFill>
                  <a:srgbClr val="C00000"/>
                </a:solidFill>
                <a:latin typeface="Garamond" pitchFamily="18" charset="0"/>
              </a:rPr>
              <a:t>Использование мультимедийных технологий в системе экологической работы с детьми старшего дошкольного </a:t>
            </a:r>
            <a:r>
              <a:rPr lang="ru-RU" sz="1800" b="1" dirty="0" smtClean="0">
                <a:solidFill>
                  <a:srgbClr val="C00000"/>
                </a:solidFill>
                <a:latin typeface="Garamond" pitchFamily="18" charset="0"/>
              </a:rPr>
              <a:t>возраста</a:t>
            </a:r>
            <a:r>
              <a:rPr lang="ru-RU" sz="1800" b="1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Garamond" pitchFamily="18" charset="0"/>
              </a:rPr>
              <a:t>на ряду</a:t>
            </a:r>
            <a:r>
              <a:rPr lang="ru-RU" altLang="ru-RU" sz="1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с традиционными </a:t>
            </a:r>
            <a:r>
              <a:rPr lang="ru-RU" altLang="ru-RU" sz="1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дает </a:t>
            </a:r>
            <a:r>
              <a:rPr lang="ru-RU" altLang="ru-RU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возможность облегчить процесс восприятия и запоминания информации в образовательном процессе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403990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38200"/>
            <a:ext cx="8229600" cy="29718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</a:t>
            </a:r>
            <a:r>
              <a:rPr lang="ru-RU" altLang="ru-RU" sz="16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Использование мультимедийных технологий в системе экологической работы обусловлено социальной потребностью в повышении качества образовательной деятельности детей дошкольного возраста, для расширения возможности педагогов и специалистов</a:t>
            </a:r>
          </a:p>
          <a:p>
            <a:pPr eaLnBrk="1" hangingPunct="1">
              <a:defRPr/>
            </a:pPr>
            <a:endParaRPr lang="ru-RU" altLang="ru-RU" sz="1600" dirty="0" smtClean="0">
              <a:solidFill>
                <a:srgbClr val="00206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ru-RU" altLang="ru-RU" sz="16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1465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705101"/>
            <a:ext cx="2465734" cy="369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4038600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             </a:t>
            </a:r>
            <a:r>
              <a:rPr lang="ru-RU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Цель:</a:t>
            </a:r>
            <a:r>
              <a:rPr lang="ru-RU" altLang="ru-RU" sz="2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altLang="ru-RU" sz="1800" b="1" dirty="0" smtClean="0">
                <a:solidFill>
                  <a:srgbClr val="002060"/>
                </a:solidFill>
                <a:latin typeface="Garamond" panose="02020404030301010803" pitchFamily="18" charset="0"/>
                <a:ea typeface="+mn-ea"/>
                <a:cs typeface="+mn-cs"/>
              </a:rPr>
              <a:t>Повышение качества образовательной деятельности     детей дошкольного возраста в системе экологической работы</a:t>
            </a:r>
            <a:r>
              <a:rPr lang="ru-RU" altLang="ru-RU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lang="ru-RU" altLang="ru-RU" sz="3200" b="1" dirty="0" smtClean="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+mn-cs"/>
              </a:rPr>
            </a:br>
            <a:endParaRPr lang="ru-RU" b="1" dirty="0" smtClean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143000"/>
            <a:ext cx="8153400" cy="3352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Задачи:</a:t>
            </a:r>
            <a:endParaRPr lang="ru-RU" dirty="0" smtClean="0">
              <a:latin typeface="Garamond" panose="02020404030301010803" pitchFamily="18" charset="0"/>
            </a:endParaRPr>
          </a:p>
          <a:p>
            <a:pPr eaLnBrk="1" hangingPunct="1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Использовать различные программные продукты, технические мультимедийные средства, интернет при подготовке к образовательной деятельности</a:t>
            </a:r>
          </a:p>
          <a:p>
            <a:pPr eaLnBrk="1" hangingPunct="1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Разработать и реализовать экологический проект «Что посеешь то, и пожнёшь»</a:t>
            </a:r>
          </a:p>
          <a:p>
            <a:pPr eaLnBrk="1" hangingPunct="1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Стимулировать познавательную активность детей</a:t>
            </a:r>
          </a:p>
          <a:p>
            <a:pPr eaLnBrk="1" hangingPunct="1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Создавать тематические мультимедийные презентации</a:t>
            </a:r>
          </a:p>
          <a:p>
            <a:pPr eaLnBrk="1" hangingPunct="1"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101___01\IMG_2235.JPG"/>
          <p:cNvPicPr/>
          <p:nvPr/>
        </p:nvPicPr>
        <p:blipFill>
          <a:blip r:embed="rId2" cstate="print"/>
          <a:srcRect l="9021" r="18041" b="10997"/>
          <a:stretch>
            <a:fillRect/>
          </a:stretch>
        </p:blipFill>
        <p:spPr bwMode="auto">
          <a:xfrm>
            <a:off x="661987" y="48905"/>
            <a:ext cx="2695575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:\для самоделкиной\IMG_1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0752" y="192038"/>
            <a:ext cx="340499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Пользователь\Desktop\101___01\IMG_2229.JPG"/>
          <p:cNvPicPr/>
          <p:nvPr/>
        </p:nvPicPr>
        <p:blipFill>
          <a:blip r:embed="rId4" cstate="print"/>
          <a:srcRect l="28011" t="25094"/>
          <a:stretch>
            <a:fillRect/>
          </a:stretch>
        </p:blipFill>
        <p:spPr bwMode="auto">
          <a:xfrm>
            <a:off x="485774" y="3501640"/>
            <a:ext cx="3048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101___01\IMG_2231.JPG"/>
          <p:cNvPicPr/>
          <p:nvPr/>
        </p:nvPicPr>
        <p:blipFill>
          <a:blip r:embed="rId5" cstate="print"/>
          <a:srcRect t="30928"/>
          <a:stretch>
            <a:fillRect/>
          </a:stretch>
        </p:blipFill>
        <p:spPr bwMode="auto">
          <a:xfrm>
            <a:off x="5181600" y="4191000"/>
            <a:ext cx="3695700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Пользователь\Desktop\101___01\IMG_2233.JPG"/>
          <p:cNvPicPr/>
          <p:nvPr/>
        </p:nvPicPr>
        <p:blipFill>
          <a:blip r:embed="rId6" cstate="print"/>
          <a:srcRect l="8980"/>
          <a:stretch>
            <a:fillRect/>
          </a:stretch>
        </p:blipFill>
        <p:spPr bwMode="auto">
          <a:xfrm>
            <a:off x="2735412" y="1985077"/>
            <a:ext cx="316835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744" t="11665" r="9053" b="12825"/>
          <a:stretch/>
        </p:blipFill>
        <p:spPr>
          <a:xfrm>
            <a:off x="609600" y="1447800"/>
            <a:ext cx="463378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Пользователь\Desktop\101___01\IMG_2227.JPG"/>
          <p:cNvPicPr/>
          <p:nvPr/>
        </p:nvPicPr>
        <p:blipFill rotWithShape="1">
          <a:blip r:embed="rId3" cstate="print"/>
          <a:srcRect l="52981" t="32836" r="6162"/>
          <a:stretch/>
        </p:blipFill>
        <p:spPr bwMode="auto">
          <a:xfrm>
            <a:off x="5638800" y="1447800"/>
            <a:ext cx="3062417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3" y="572102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524477"/>
            <a:ext cx="37084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3596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4" y="35052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C00000"/>
                </a:solidFill>
                <a:latin typeface="Garamond" panose="02020404030301010803" pitchFamily="18" charset="0"/>
              </a:rPr>
              <a:t>Подпроект «Путешествие внутрь грядки»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" y="838200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63835"/>
            <a:ext cx="3449901" cy="258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7" y="346655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466556"/>
            <a:ext cx="2895600" cy="3040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86042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C00000"/>
                </a:solidFill>
                <a:latin typeface="Garamond" panose="02020404030301010803" pitchFamily="18" charset="0"/>
              </a:rPr>
              <a:t>Подпрект «Полезный мусор»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0687"/>
            <a:ext cx="3670110" cy="311532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6816" y="1088641"/>
            <a:ext cx="2815867" cy="211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23750"/>
          <a:stretch/>
        </p:blipFill>
        <p:spPr>
          <a:xfrm>
            <a:off x="228600" y="4208145"/>
            <a:ext cx="5101952" cy="233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11\Desktop\опыты\DSCN0921.JPG"/>
          <p:cNvPicPr/>
          <p:nvPr/>
        </p:nvPicPr>
        <p:blipFill>
          <a:blip r:embed="rId5" cstate="print"/>
          <a:srcRect l="12690" r="9743"/>
          <a:stretch>
            <a:fillRect/>
          </a:stretch>
        </p:blipFill>
        <p:spPr bwMode="auto">
          <a:xfrm>
            <a:off x="5638800" y="3581400"/>
            <a:ext cx="2771800" cy="2649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2201" r="20863" b="22700"/>
          <a:stretch/>
        </p:blipFill>
        <p:spPr>
          <a:xfrm>
            <a:off x="1143000" y="533400"/>
            <a:ext cx="3054665" cy="2254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11\Desktop\опыты\DSCN09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882" y="449513"/>
            <a:ext cx="3054665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5304" y="3708913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064" y="3193530"/>
            <a:ext cx="2610273" cy="340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0" name="TextBox 9"/>
          <p:cNvSpPr txBox="1">
            <a:spLocks noChangeArrowheads="1"/>
          </p:cNvSpPr>
          <p:nvPr/>
        </p:nvSpPr>
        <p:spPr bwMode="auto">
          <a:xfrm>
            <a:off x="1514475" y="82550"/>
            <a:ext cx="6437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Дневники наблюдений</a:t>
            </a:r>
          </a:p>
        </p:txBody>
      </p:sp>
      <p:sp>
        <p:nvSpPr>
          <p:cNvPr id="11271" name="TextBox 10"/>
          <p:cNvSpPr txBox="1">
            <a:spLocks noChangeArrowheads="1"/>
          </p:cNvSpPr>
          <p:nvPr/>
        </p:nvSpPr>
        <p:spPr bwMode="auto">
          <a:xfrm>
            <a:off x="1676400" y="2787650"/>
            <a:ext cx="640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Дидактическая игра «Огород»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136</Words>
  <Application>Microsoft Office PowerPoint</Application>
  <PresentationFormat>Экран (4:3)</PresentationFormat>
  <Paragraphs>22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Garamond</vt:lpstr>
      <vt:lpstr>Times New Roman</vt:lpstr>
      <vt:lpstr>Оформление по умолчанию</vt:lpstr>
      <vt:lpstr>Презентация PowerPoint</vt:lpstr>
      <vt:lpstr>Актуальность</vt:lpstr>
      <vt:lpstr>                  Цель: Повышение качества образовательной деятельности     детей дошкольного возраста в системе экологической работы </vt:lpstr>
      <vt:lpstr>Презентация PowerPoint</vt:lpstr>
      <vt:lpstr>Презентация PowerPoint</vt:lpstr>
      <vt:lpstr>Презентация PowerPoint</vt:lpstr>
      <vt:lpstr>Подпроект «Путешествие внутрь грядки»</vt:lpstr>
      <vt:lpstr>Подпрект «Полезный мусор»</vt:lpstr>
      <vt:lpstr>Презентация PowerPoint</vt:lpstr>
      <vt:lpstr>Создание авторских мультимедийных презентаций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биология</dc:subject>
  <dc:creator>Стрелкова Н.</dc:creator>
  <cp:lastModifiedBy>евген кокарев</cp:lastModifiedBy>
  <cp:revision>35</cp:revision>
  <cp:lastPrinted>1601-01-01T00:00:00Z</cp:lastPrinted>
  <dcterms:created xsi:type="dcterms:W3CDTF">1601-01-01T00:00:00Z</dcterms:created>
  <dcterms:modified xsi:type="dcterms:W3CDTF">2017-12-10T19:33:57Z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